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 SemiBold"/>
      <p:regular r:id="rId25"/>
      <p:bold r:id="rId26"/>
      <p:italic r:id="rId27"/>
      <p:boldItalic r:id="rId28"/>
    </p:embeddedFont>
    <p:embeddedFont>
      <p:font typeface="Lexend Deca Light"/>
      <p:regular r:id="rId29"/>
      <p:bold r:id="rId30"/>
    </p:embeddedFont>
    <p:embeddedFont>
      <p:font typeface="Nunito ExtraBold"/>
      <p:bold r:id="rId31"/>
      <p:boldItalic r:id="rId32"/>
    </p:embeddedFont>
    <p:embeddedFont>
      <p:font typeface="Nunito Medium"/>
      <p:regular r:id="rId33"/>
      <p:bold r:id="rId34"/>
      <p:italic r:id="rId35"/>
      <p:boldItalic r:id="rId36"/>
    </p:embeddedFont>
    <p:embeddedFont>
      <p:font typeface="Lexend Deca"/>
      <p:regular r:id="rId37"/>
      <p:bold r:id="rId38"/>
    </p:embeddedFont>
    <p:embeddedFont>
      <p:font typeface="Nunito Black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emiBold-bold.fntdata"/><Relationship Id="rId25" Type="http://schemas.openxmlformats.org/officeDocument/2006/relationships/font" Target="fonts/NunitoSemiBold-regular.fntdata"/><Relationship Id="rId28" Type="http://schemas.openxmlformats.org/officeDocument/2006/relationships/font" Target="fonts/NunitoSemiBold-boldItalic.fntdata"/><Relationship Id="rId27" Type="http://schemas.openxmlformats.org/officeDocument/2006/relationships/font" Target="fonts/Nunito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Deca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ExtraBold-bold.fntdata"/><Relationship Id="rId30" Type="http://schemas.openxmlformats.org/officeDocument/2006/relationships/font" Target="fonts/LexendDecaLight-bold.fntdata"/><Relationship Id="rId11" Type="http://schemas.openxmlformats.org/officeDocument/2006/relationships/slide" Target="slides/slide6.xml"/><Relationship Id="rId33" Type="http://schemas.openxmlformats.org/officeDocument/2006/relationships/font" Target="fonts/NunitoMedium-regular.fntdata"/><Relationship Id="rId10" Type="http://schemas.openxmlformats.org/officeDocument/2006/relationships/slide" Target="slides/slide5.xml"/><Relationship Id="rId32" Type="http://schemas.openxmlformats.org/officeDocument/2006/relationships/font" Target="fonts/NunitoExtraBold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Medium-italic.fntdata"/><Relationship Id="rId12" Type="http://schemas.openxmlformats.org/officeDocument/2006/relationships/slide" Target="slides/slide7.xml"/><Relationship Id="rId34" Type="http://schemas.openxmlformats.org/officeDocument/2006/relationships/font" Target="fonts/NunitoMedium-bold.fntdata"/><Relationship Id="rId15" Type="http://schemas.openxmlformats.org/officeDocument/2006/relationships/slide" Target="slides/slide10.xml"/><Relationship Id="rId37" Type="http://schemas.openxmlformats.org/officeDocument/2006/relationships/font" Target="fonts/LexendDeca-regular.fntdata"/><Relationship Id="rId14" Type="http://schemas.openxmlformats.org/officeDocument/2006/relationships/slide" Target="slides/slide9.xml"/><Relationship Id="rId36" Type="http://schemas.openxmlformats.org/officeDocument/2006/relationships/font" Target="fonts/Nunito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Black-bold.fntdata"/><Relationship Id="rId16" Type="http://schemas.openxmlformats.org/officeDocument/2006/relationships/slide" Target="slides/slide11.xml"/><Relationship Id="rId38" Type="http://schemas.openxmlformats.org/officeDocument/2006/relationships/font" Target="fonts/LexendDec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.visualstudio.com/Download" TargetMode="External"/><Relationship Id="rId3" Type="http://schemas.openxmlformats.org/officeDocument/2006/relationships/hyperlink" Target="https://www.jetbrains.com/es-es/idea/download/#section=mac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acle.com/java/technologies/javase/jdk11-archive-downloads.html" TargetMode="External"/><Relationship Id="rId3" Type="http://schemas.openxmlformats.org/officeDocument/2006/relationships/hyperlink" Target="https://gradle.org/install/" TargetMode="External"/><Relationship Id="rId4" Type="http://schemas.openxmlformats.org/officeDocument/2006/relationships/hyperlink" Target="https://start.spring.io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acle.com/java/technologies/javase/jdk11-archive-downloads.html" TargetMode="External"/><Relationship Id="rId3" Type="http://schemas.openxmlformats.org/officeDocument/2006/relationships/hyperlink" Target="https://gradle.org/install/" TargetMode="External"/><Relationship Id="rId4" Type="http://schemas.openxmlformats.org/officeDocument/2006/relationships/hyperlink" Target="https://start.spring.io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0a7261f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0a7261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040b0bed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040b0bed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040b0bed9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040b0bed9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040b0bed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040b0bed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40b0bed9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040b0bed9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2a6a9f11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2a6a9f11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40b0bed9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40b0bed9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2a6a9f1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2a6a9f1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040b0bed9_1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040b0bed9_1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040b0bed9_1_2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040b0bed9_1_2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040b0bed9_1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040b0bed9_1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0a7261f7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0a7261f7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0a7261f7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0a7261f7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 todas las historias exitosas de microservicios comenzaron con un monolito que creció demasiado y se rompió.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Casi todas las historias exitosas de microservicios comenzaron con un monolito que creció demasiado y se rompió.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Casi todos los casos en los que he oído hablar de un sistema que se creó como un sistema de microservicio desde cero, terminó en serios problemas.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a7261f7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0a7261f7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https://code.visualstudio.com/Download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https://www.jetbrains.com/es-es/idea/download/#section=mac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040b0b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040b0b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https://www.oracle.com/java/technologies/javase/jdk11-archive-downloads.html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https://gradle.org/install/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https://start.spring.io/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1cdac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41cdac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https://www.oracle.com/java/technologies/javase/jdk11-archive-downloads.html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https://gradle.org/install/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https://start.spring.io/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40b0bed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040b0bed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040b0bed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040b0bed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040b0bed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040b0bed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start.spring.io/#!type=gradle-project&amp;language=java&amp;platformVersion=2.7.0&amp;packaging=jar&amp;jvmVersion=11&amp;groupId=com.killerypa&amp;artifactId=products&amp;name=products&amp;description=Demo%20project%20for%20Spring%20Boot&amp;packageName=com.killerypa.products&amp;dependencies=devtools,h2,hateoas,data-jpa,cloud-eureka" TargetMode="External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start.spring.io/#!type=gradle-project&amp;language=java&amp;platformVersion=2.7.0&amp;packaging=jar&amp;jvmVersion=11&amp;groupId=com.killerypa&amp;artifactId=basic-spring-boot&amp;name=basic-spring-boot&amp;description=Demo%20project%20for%20Spring%20Boot&amp;packageName=com.killerypa.basic-spring-boot&amp;dependencies=devtools,web" TargetMode="External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-25" y="0"/>
            <a:ext cx="9144024" cy="42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24375" y="1613825"/>
            <a:ext cx="7157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Líderes del crecimiento del desarrollador en LATAM</a:t>
            </a:r>
            <a:endParaRPr b="1" i="0" sz="40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8268" l="3361" r="7224" t="18822"/>
          <a:stretch/>
        </p:blipFill>
        <p:spPr>
          <a:xfrm>
            <a:off x="497159" y="701375"/>
            <a:ext cx="238327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46825" y="15199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7150" y="3810000"/>
            <a:ext cx="473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Cursos creados por expertos que trabajan en: </a:t>
            </a:r>
            <a:endParaRPr b="1" i="0" sz="13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3598" y="4359511"/>
            <a:ext cx="1564701" cy="3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8752" y="4360800"/>
            <a:ext cx="1089411" cy="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49750" y="4325950"/>
            <a:ext cx="1579710" cy="6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2325" y="4284600"/>
            <a:ext cx="156469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89136" y="4909703"/>
            <a:ext cx="21606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M Sans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www.silabuz.com - hola@silabuz.com</a:t>
            </a:r>
            <a:endParaRPr b="0" i="0" sz="500" u="none" cap="none" strike="noStrike">
              <a:solidFill>
                <a:srgbClr val="000000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05575" y="304350"/>
            <a:ext cx="323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 </a:t>
            </a:r>
            <a:endParaRPr b="1" sz="5000"/>
          </a:p>
        </p:txBody>
      </p:sp>
      <p:sp>
        <p:nvSpPr>
          <p:cNvPr id="142" name="Google Shape;142;p23"/>
          <p:cNvSpPr txBox="1"/>
          <p:nvPr/>
        </p:nvSpPr>
        <p:spPr>
          <a:xfrm>
            <a:off x="372550" y="1176875"/>
            <a:ext cx="34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</a:t>
            </a:r>
            <a:r>
              <a:rPr lang="en"/>
              <a:t>nstalación</a:t>
            </a:r>
            <a:r>
              <a:rPr lang="en"/>
              <a:t> de VSC o IntelliJ IDEA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Instalación</a:t>
            </a:r>
            <a:r>
              <a:rPr lang="en"/>
              <a:t> de Java y gradle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Spring</a:t>
            </a:r>
            <a:r>
              <a:rPr lang="en"/>
              <a:t> Initializr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Abrir el proyecto, crear controlador </a:t>
            </a:r>
            <a:r>
              <a:rPr lang="en"/>
              <a:t>básico y gradle task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Ejecutar el proyecto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250" y="304350"/>
            <a:ext cx="3699950" cy="39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472650" y="1282350"/>
            <a:ext cx="8198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API RESTFUL CON 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SPRINT BOOT </a:t>
            </a:r>
            <a:endParaRPr sz="4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412200" y="317975"/>
            <a:ext cx="48624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/>
          </a:p>
        </p:txBody>
      </p:sp>
      <p:sp>
        <p:nvSpPr>
          <p:cNvPr id="157" name="Google Shape;157;p25"/>
          <p:cNvSpPr txBox="1"/>
          <p:nvPr/>
        </p:nvSpPr>
        <p:spPr>
          <a:xfrm>
            <a:off x="626550" y="4072450"/>
            <a:ext cx="7890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Click me and surprise !</a:t>
            </a:r>
            <a:r>
              <a:rPr lang="en" sz="1550">
                <a:solidFill>
                  <a:srgbClr val="1155CC"/>
                </a:solidFill>
                <a:highlight>
                  <a:srgbClr val="FFFFFF"/>
                </a:highlight>
              </a:rPr>
              <a:t> </a:t>
            </a:r>
            <a:endParaRPr sz="1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024" y="753550"/>
            <a:ext cx="6245549" cy="32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570125" y="315250"/>
            <a:ext cx="4595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vamos a </a:t>
            </a:r>
            <a:r>
              <a:rPr b="1" lang="en" sz="1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endParaRPr b="1" sz="1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  <p:sp>
        <p:nvSpPr>
          <p:cNvPr id="165" name="Google Shape;165;p26"/>
          <p:cNvSpPr txBox="1"/>
          <p:nvPr/>
        </p:nvSpPr>
        <p:spPr>
          <a:xfrm>
            <a:off x="1067000" y="1539725"/>
            <a:ext cx="7332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C3E50"/>
                </a:solidFill>
                <a:latin typeface="Nunito Medium"/>
                <a:ea typeface="Nunito Medium"/>
                <a:cs typeface="Nunito Medium"/>
                <a:sym typeface="Nunito Medium"/>
              </a:rPr>
              <a:t>Para ilustrar la construcción del API REST, vamos a crear el API REST para el microservicio que permite la gestión del catálogo de productos. </a:t>
            </a:r>
            <a:endParaRPr sz="2400">
              <a:solidFill>
                <a:srgbClr val="2C3E5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523450" y="1151700"/>
            <a:ext cx="8198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Preguntas </a:t>
            </a: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clásicas</a:t>
            </a: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pero </a:t>
            </a: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útiles</a:t>
            </a:r>
            <a:endParaRPr sz="4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547375" y="421450"/>
            <a:ext cx="7038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¿Que recursos vamos a publicar?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719675" y="1159950"/>
            <a:ext cx="609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En este caso, los recursos a publicar son el listado completo de productos y cada uno de los productos de forma individual. 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719675" y="2011175"/>
            <a:ext cx="7038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operaciones vamos a permitir?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018825" y="2605750"/>
            <a:ext cx="6096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Lista GET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Eliminar DELETE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Detalle GET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Agregar POST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547375" y="421450"/>
            <a:ext cx="7038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URIS les vamos a asociar?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719675" y="1159950"/>
            <a:ext cx="609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Lista   </a:t>
            </a:r>
            <a:r>
              <a:rPr b="1" lang="en">
                <a:solidFill>
                  <a:schemeClr val="dk1"/>
                </a:solidFill>
              </a:rPr>
              <a:t> /productos</a:t>
            </a:r>
            <a:endParaRPr b="1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Detalle {id} → </a:t>
            </a:r>
            <a:r>
              <a:rPr b="1" lang="en">
                <a:solidFill>
                  <a:schemeClr val="dk1"/>
                </a:solidFill>
              </a:rPr>
              <a:t>/productos/{id}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719675" y="2155100"/>
            <a:ext cx="7890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¿Mediante 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representación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(json-xml-csv)?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018825" y="279200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JSON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50" y="474650"/>
            <a:ext cx="2785600" cy="350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775" y="528375"/>
            <a:ext cx="2644600" cy="34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600" y="528376"/>
            <a:ext cx="2451524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00" y="280000"/>
            <a:ext cx="2908900" cy="3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188" y="379150"/>
            <a:ext cx="2754975" cy="3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175" y="379150"/>
            <a:ext cx="2754975" cy="37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2357250" y="2048400"/>
            <a:ext cx="46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</a:rPr>
              <a:t>¡Nos vemos!</a:t>
            </a:r>
            <a:endParaRPr b="1" sz="5600">
              <a:solidFill>
                <a:schemeClr val="lt1"/>
              </a:solidFill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2408400" y="3162326"/>
            <a:ext cx="471600" cy="1098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20400" y="1186050"/>
            <a:ext cx="7157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Arquitectura de </a:t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Microservicios</a:t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708550" y="288027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600" y="1046388"/>
            <a:ext cx="2579775" cy="25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08550" y="3107325"/>
            <a:ext cx="27942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Mentoria</a:t>
            </a:r>
            <a:endParaRPr sz="35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461450" y="1904050"/>
            <a:ext cx="62211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Caso practico: </a:t>
            </a:r>
            <a:br>
              <a:rPr lang="en" sz="36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</a:br>
            <a:r>
              <a:rPr lang="en" sz="36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Conectando Microservicios</a:t>
            </a:r>
            <a:endParaRPr sz="24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1446638" y="1407697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440525" y="454600"/>
            <a:ext cx="43770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9225">
                <a:solidFill>
                  <a:schemeClr val="dk1"/>
                </a:solidFill>
              </a:rPr>
              <a:t>Herramientas de desarrollo</a:t>
            </a:r>
            <a:endParaRPr b="1" sz="922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25" y="1473602"/>
            <a:ext cx="3328592" cy="18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357" y="1388511"/>
            <a:ext cx="2997450" cy="187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734400" y="438575"/>
            <a:ext cx="38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Tecnologías: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42459" r="0" t="0"/>
          <a:stretch/>
        </p:blipFill>
        <p:spPr>
          <a:xfrm>
            <a:off x="1047675" y="1325225"/>
            <a:ext cx="681880" cy="8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27" y="1325227"/>
            <a:ext cx="1329249" cy="56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8000" y="1325225"/>
            <a:ext cx="2026075" cy="6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7">
            <a:alphaModFix/>
          </a:blip>
          <a:srcRect b="56502" l="6761" r="49303" t="0"/>
          <a:stretch/>
        </p:blipFill>
        <p:spPr>
          <a:xfrm>
            <a:off x="6048375" y="1750475"/>
            <a:ext cx="2600550" cy="16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9376" y="2851751"/>
            <a:ext cx="2570849" cy="6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638" y="336100"/>
            <a:ext cx="28098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950" y="1389075"/>
            <a:ext cx="4979252" cy="296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492475" y="352875"/>
            <a:ext cx="38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 donde vamos!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450" y="1295001"/>
            <a:ext cx="4754974" cy="2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793225" y="317650"/>
            <a:ext cx="2966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Sprint Boot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793225" y="1219200"/>
            <a:ext cx="7842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Spring Boot es un proyecto de Spring cuyo objetivo es facilitar la configuración y desarrollo de aplicaciones web Java a través de la tecnología proporcionada por el framework Spring</a:t>
            </a:r>
            <a:endParaRPr sz="1500">
              <a:solidFill>
                <a:srgbClr val="2C3E5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Alrededor del núcleo de Spring se ha desarrollado todo un ecosistema de proyectos que proporcionan herramientas para facilitar el desarrollo de diferentes tipos de aplicaciones.</a:t>
            </a:r>
            <a:endParaRPr sz="1500">
              <a:solidFill>
                <a:srgbClr val="2C3E5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C3E5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Char char="●"/>
            </a:pPr>
            <a:r>
              <a:rPr lang="en" sz="1500">
                <a:solidFill>
                  <a:srgbClr val="2C3E50"/>
                </a:solidFill>
              </a:rPr>
              <a:t>Spring Boot se distribuye como una serie de paquetes jar que podemos incluir en nuestro proyecto</a:t>
            </a:r>
            <a:endParaRPr sz="1500">
              <a:solidFill>
                <a:srgbClr val="2C3E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101" y="262889"/>
            <a:ext cx="2570849" cy="6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364475" y="193050"/>
            <a:ext cx="3420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“Hola mundo!”</a:t>
            </a:r>
            <a:endParaRPr b="1" sz="13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26550" y="3902450"/>
            <a:ext cx="7890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Click me and basic !</a:t>
            </a:r>
            <a:r>
              <a:rPr lang="en" sz="1550">
                <a:solidFill>
                  <a:srgbClr val="1155CC"/>
                </a:solidFill>
                <a:highlight>
                  <a:srgbClr val="FFFFFF"/>
                </a:highlight>
              </a:rPr>
              <a:t> </a:t>
            </a:r>
            <a:endParaRPr sz="19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900" y="855125"/>
            <a:ext cx="6279344" cy="30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